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5"/>
  </p:notesMasterIdLst>
  <p:sldIdLst>
    <p:sldId id="256" r:id="rId2"/>
    <p:sldId id="258" r:id="rId3"/>
    <p:sldId id="259" r:id="rId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92BFD6"/>
    <a:srgbClr val="CC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11" autoAdjust="0"/>
    <p:restoredTop sz="94700" autoAdjust="0"/>
  </p:normalViewPr>
  <p:slideViewPr>
    <p:cSldViewPr>
      <p:cViewPr varScale="1">
        <p:scale>
          <a:sx n="110" d="100"/>
          <a:sy n="110" d="100"/>
        </p:scale>
        <p:origin x="-16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70137B-BD85-4B5D-9EC5-0844AA07D6A2}" type="datetimeFigureOut">
              <a:rPr lang="en-US"/>
              <a:pPr>
                <a:defRPr/>
              </a:pPr>
              <a:t>8/26/2010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5772BB5-DF40-4081-A1B6-AFF86BC2B8B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TextEdit="1"/>
          </p:cNvSpPr>
          <p:nvPr>
            <p:ph type="sldImg"/>
          </p:nvPr>
        </p:nvSpPr>
        <p:spPr bwMode="auto">
          <a:noFill/>
          <a:ln>
            <a:solidFill>
              <a:srgbClr val="000000"/>
            </a:solidFill>
            <a:miter lim="800000"/>
            <a:headEnd/>
            <a:tailEnd/>
          </a:ln>
        </p:spPr>
      </p:sp>
      <p:sp>
        <p:nvSpPr>
          <p:cNvPr id="15362"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val="000000"/>
            </a:solidFill>
            <a:miter lim="800000"/>
            <a:headEnd/>
            <a:tailEnd/>
          </a:ln>
        </p:spPr>
      </p:sp>
      <p:sp>
        <p:nvSpPr>
          <p:cNvPr id="17410"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val="000000"/>
            </a:solidFill>
            <a:miter lim="800000"/>
            <a:headEnd/>
            <a:tailEnd/>
          </a:ln>
        </p:spPr>
      </p:sp>
      <p:sp>
        <p:nvSpPr>
          <p:cNvPr id="17410"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FB4F0C2-5BF3-46E1-A00C-F43F83B7A84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C4E284-3556-4922-81EA-E4F1141BC21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5D9F5F-D60C-43AC-BFCC-70B9BADAFDF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685EB08-1522-493D-8EF6-6D57F4AC487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36C4C41-7FC8-4F6C-A3D8-BD37D6CCE89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0B6E531-36ED-4040-B050-B19A8C09283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6DD00E4-C4C8-44EB-9DB8-2A8A69FDF59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p:txBody>
          <a:bodyPr/>
          <a:lstStyle>
            <a:lvl1pPr>
              <a:defRPr/>
            </a:lvl1pPr>
          </a:lstStyle>
          <a:p>
            <a:pPr>
              <a:defRPr/>
            </a:pPr>
            <a:endParaRPr lang="en-US"/>
          </a:p>
        </p:txBody>
      </p:sp>
      <p:sp>
        <p:nvSpPr>
          <p:cNvPr id="4" name="Slide Number Placeholder 4"/>
          <p:cNvSpPr>
            <a:spLocks noGrp="1"/>
          </p:cNvSpPr>
          <p:nvPr>
            <p:ph type="sldNum" sz="quarter" idx="11"/>
          </p:nvPr>
        </p:nvSpPr>
        <p:spPr>
          <a:xfrm>
            <a:off x="457200" y="6324600"/>
            <a:ext cx="2133600" cy="365125"/>
          </a:xfrm>
        </p:spPr>
        <p:txBody>
          <a:bodyPr/>
          <a:lstStyle>
            <a:lvl1pPr algn="l">
              <a:defRPr sz="1600"/>
            </a:lvl1pPr>
          </a:lstStyle>
          <a:p>
            <a:pPr>
              <a:defRPr/>
            </a:pPr>
            <a:fld id="{4FCEF4C4-6F1B-4C57-BE58-6C7D31C6484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507F587-E586-478C-8AF5-536EB094B0A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B580970-3205-4710-8EA2-391BF8FD209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6DADFC6-D767-4D0E-9F76-BF852C37BE0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6B46CA3-B232-459B-A77A-B3F4B6D336CA}" type="slidenum">
              <a:rPr lang="en-US"/>
              <a:pPr>
                <a:defRPr/>
              </a:pPr>
              <a:t>‹#›</a:t>
            </a:fld>
            <a:endParaRPr lang="en-US"/>
          </a:p>
        </p:txBody>
      </p:sp>
      <p:pic>
        <p:nvPicPr>
          <p:cNvPr id="1031" name="Picture 7"/>
          <p:cNvPicPr>
            <a:picLocks noChangeAspect="1" noChangeArrowheads="1"/>
          </p:cNvPicPr>
          <p:nvPr userDrawn="1"/>
        </p:nvPicPr>
        <p:blipFill>
          <a:blip r:embed="rId13" cstate="print"/>
          <a:srcRect/>
          <a:stretch>
            <a:fillRect/>
          </a:stretch>
        </p:blipFill>
        <p:spPr bwMode="auto">
          <a:xfrm>
            <a:off x="5257800" y="5867400"/>
            <a:ext cx="3657600" cy="7921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8" r:id="rId6"/>
    <p:sldLayoutId id="2147483763" r:id="rId7"/>
    <p:sldLayoutId id="2147483764" r:id="rId8"/>
    <p:sldLayoutId id="2147483765" r:id="rId9"/>
    <p:sldLayoutId id="2147483766" r:id="rId10"/>
    <p:sldLayoutId id="2147483767"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3962400"/>
            <a:ext cx="9144000" cy="2895600"/>
          </a:xfrm>
          <a:prstGeom prst="rect">
            <a:avLst/>
          </a:prstGeom>
          <a:solidFill>
            <a:srgbClr val="92BFD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149225" y="2574925"/>
            <a:ext cx="8766175" cy="854075"/>
          </a:xfrm>
        </p:spPr>
        <p:txBody>
          <a:bodyPr rtlCol="0">
            <a:noAutofit/>
          </a:bodyPr>
          <a:lstStyle/>
          <a:p>
            <a:pPr algn="l" eaLnBrk="1" fontAlgn="auto" hangingPunct="1">
              <a:spcAft>
                <a:spcPts val="0"/>
              </a:spcAft>
              <a:defRPr/>
            </a:pPr>
            <a:r>
              <a:rPr lang="en-US" sz="2800" dirty="0" smtClean="0">
                <a:latin typeface="Tw Cen MT" pitchFamily="34" charset="0"/>
              </a:rPr>
              <a:t>PROGRAMMATIC ISSUES: FUNDING, IP, SUCCESS CRITERIA</a:t>
            </a:r>
            <a:endParaRPr lang="en-US" sz="2800" dirty="0">
              <a:ln w="5000" cmpd="sng">
                <a:noFill/>
                <a:prstDash val="solid"/>
              </a:ln>
              <a:latin typeface="Georgia" pitchFamily="18" charset="0"/>
            </a:endParaRPr>
          </a:p>
        </p:txBody>
      </p:sp>
      <p:sp>
        <p:nvSpPr>
          <p:cNvPr id="9" name="Subtitle 8"/>
          <p:cNvSpPr>
            <a:spLocks noGrp="1"/>
          </p:cNvSpPr>
          <p:nvPr>
            <p:ph type="subTitle" idx="1"/>
          </p:nvPr>
        </p:nvSpPr>
        <p:spPr>
          <a:xfrm>
            <a:off x="152400" y="6096000"/>
            <a:ext cx="4953000" cy="533400"/>
          </a:xfrm>
        </p:spPr>
        <p:txBody>
          <a:bodyPr rtlCol="0">
            <a:normAutofit/>
          </a:bodyPr>
          <a:lstStyle/>
          <a:p>
            <a:pPr algn="l" eaLnBrk="1" fontAlgn="auto" hangingPunct="1">
              <a:spcAft>
                <a:spcPts val="0"/>
              </a:spcAft>
              <a:buFont typeface="Arial" pitchFamily="34" charset="0"/>
              <a:buNone/>
              <a:defRPr/>
            </a:pPr>
            <a:r>
              <a:rPr lang="en-US" sz="2000" dirty="0" smtClean="0">
                <a:latin typeface="Tw Cen MT" pitchFamily="34" charset="0"/>
              </a:rPr>
              <a:t>Funding Programs </a:t>
            </a:r>
            <a:r>
              <a:rPr lang="en-US" sz="2000" dirty="0" smtClean="0">
                <a:latin typeface="Tw Cen MT" pitchFamily="34" charset="0"/>
              </a:rPr>
              <a:t>Oriented </a:t>
            </a:r>
            <a:endParaRPr lang="en-US" sz="2000" dirty="0">
              <a:latin typeface="Tw Cen MT" pitchFamily="34" charset="0"/>
            </a:endParaRPr>
          </a:p>
        </p:txBody>
      </p:sp>
      <p:sp>
        <p:nvSpPr>
          <p:cNvPr id="10" name="Subtitle 8"/>
          <p:cNvSpPr txBox="1">
            <a:spLocks/>
          </p:cNvSpPr>
          <p:nvPr/>
        </p:nvSpPr>
        <p:spPr>
          <a:xfrm>
            <a:off x="381000" y="2057400"/>
            <a:ext cx="8686800" cy="533400"/>
          </a:xfrm>
          <a:prstGeom prst="rect">
            <a:avLst/>
          </a:prstGeom>
        </p:spPr>
        <p:txBody>
          <a:bodyPr>
            <a:normAutofit/>
          </a:bodyPr>
          <a:lstStyle/>
          <a:p>
            <a:pPr fontAlgn="auto">
              <a:spcBef>
                <a:spcPct val="20000"/>
              </a:spcBef>
              <a:spcAft>
                <a:spcPts val="0"/>
              </a:spcAft>
              <a:buFont typeface="Arial" pitchFamily="34" charset="0"/>
              <a:buNone/>
              <a:defRPr/>
            </a:pPr>
            <a:r>
              <a:rPr lang="en-US" sz="2400" dirty="0" smtClean="0">
                <a:ln w="5000" cmpd="sng">
                  <a:noFill/>
                  <a:prstDash val="solid"/>
                </a:ln>
                <a:solidFill>
                  <a:schemeClr val="tx1">
                    <a:lumMod val="65000"/>
                    <a:lumOff val="35000"/>
                  </a:schemeClr>
                </a:solidFill>
                <a:latin typeface="Georgia" pitchFamily="18" charset="0"/>
              </a:rPr>
              <a:t>Day 3 </a:t>
            </a:r>
            <a:r>
              <a:rPr lang="en-US" sz="2400" dirty="0" smtClean="0">
                <a:ln w="5000" cmpd="sng">
                  <a:noFill/>
                  <a:prstDash val="solid"/>
                </a:ln>
                <a:solidFill>
                  <a:schemeClr val="tx1">
                    <a:lumMod val="65000"/>
                    <a:lumOff val="35000"/>
                  </a:schemeClr>
                </a:solidFill>
                <a:latin typeface="Georgia" pitchFamily="18" charset="0"/>
              </a:rPr>
              <a:t>Overview – Thu Aug 26</a:t>
            </a:r>
          </a:p>
        </p:txBody>
      </p:sp>
      <p:sp>
        <p:nvSpPr>
          <p:cNvPr id="13" name="Subtitle 8"/>
          <p:cNvSpPr txBox="1">
            <a:spLocks/>
          </p:cNvSpPr>
          <p:nvPr/>
        </p:nvSpPr>
        <p:spPr>
          <a:xfrm>
            <a:off x="152400" y="3429000"/>
            <a:ext cx="8686800" cy="1447800"/>
          </a:xfrm>
          <a:prstGeom prst="rect">
            <a:avLst/>
          </a:prstGeom>
        </p:spPr>
        <p:txBody>
          <a:bodyPr>
            <a:normAutofit/>
          </a:bodyPr>
          <a:lstStyle/>
          <a:p>
            <a:pPr fontAlgn="auto">
              <a:spcBef>
                <a:spcPct val="20000"/>
              </a:spcBef>
              <a:spcAft>
                <a:spcPts val="0"/>
              </a:spcAft>
              <a:buFont typeface="Arial" pitchFamily="34" charset="0"/>
              <a:buNone/>
              <a:defRPr/>
            </a:pPr>
            <a:r>
              <a:rPr lang="en-US" sz="2400" dirty="0">
                <a:solidFill>
                  <a:schemeClr val="tx1">
                    <a:tint val="75000"/>
                  </a:schemeClr>
                </a:solidFill>
                <a:latin typeface="Tw Cen MT" pitchFamily="34" charset="0"/>
                <a:cs typeface="+mn-cs"/>
              </a:rPr>
              <a:t>Ali </a:t>
            </a:r>
            <a:r>
              <a:rPr lang="en-US" sz="2400" dirty="0" smtClean="0">
                <a:solidFill>
                  <a:schemeClr val="tx1">
                    <a:tint val="75000"/>
                  </a:schemeClr>
                </a:solidFill>
                <a:latin typeface="Tw Cen MT" pitchFamily="34" charset="0"/>
                <a:cs typeface="+mn-cs"/>
              </a:rPr>
              <a:t>Abedi</a:t>
            </a:r>
            <a:endParaRPr lang="en-US" sz="2400" dirty="0">
              <a:solidFill>
                <a:schemeClr val="tx1">
                  <a:tint val="75000"/>
                </a:schemeClr>
              </a:solidFill>
              <a:latin typeface="Tw Cen MT" pitchFamily="34" charset="0"/>
              <a:cs typeface="+mn-cs"/>
            </a:endParaRPr>
          </a:p>
          <a:p>
            <a:pPr fontAlgn="auto">
              <a:spcBef>
                <a:spcPct val="20000"/>
              </a:spcBef>
              <a:spcAft>
                <a:spcPts val="0"/>
              </a:spcAft>
              <a:buFont typeface="Arial" pitchFamily="34" charset="0"/>
              <a:buNone/>
              <a:defRPr/>
            </a:pPr>
            <a:r>
              <a:rPr lang="en-US" sz="2400" dirty="0">
                <a:solidFill>
                  <a:schemeClr val="bg1"/>
                </a:solidFill>
                <a:latin typeface="Tw Cen MT" pitchFamily="34" charset="0"/>
                <a:cs typeface="+mn-cs"/>
              </a:rPr>
              <a:t>Electrical and Computer Engineering Dept</a:t>
            </a:r>
          </a:p>
          <a:p>
            <a:pPr fontAlgn="auto">
              <a:spcBef>
                <a:spcPct val="20000"/>
              </a:spcBef>
              <a:spcAft>
                <a:spcPts val="0"/>
              </a:spcAft>
              <a:buFont typeface="Arial" pitchFamily="34" charset="0"/>
              <a:buNone/>
              <a:defRPr/>
            </a:pPr>
            <a:r>
              <a:rPr lang="en-US" sz="2400" dirty="0">
                <a:solidFill>
                  <a:schemeClr val="bg1"/>
                </a:solidFill>
                <a:latin typeface="Tw Cen MT" pitchFamily="34" charset="0"/>
                <a:cs typeface="+mn-cs"/>
              </a:rPr>
              <a:t>The University of Maine, Orono, ME</a:t>
            </a:r>
          </a:p>
        </p:txBody>
      </p:sp>
      <p:pic>
        <p:nvPicPr>
          <p:cNvPr id="14342" name="Picture 9"/>
          <p:cNvPicPr>
            <a:picLocks noChangeAspect="1" noChangeArrowheads="1"/>
          </p:cNvPicPr>
          <p:nvPr/>
        </p:nvPicPr>
        <p:blipFill>
          <a:blip r:embed="rId3" cstate="print"/>
          <a:srcRect/>
          <a:stretch>
            <a:fillRect/>
          </a:stretch>
        </p:blipFill>
        <p:spPr bwMode="auto">
          <a:xfrm>
            <a:off x="0" y="0"/>
            <a:ext cx="9144000" cy="205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731838"/>
          </a:xfrm>
        </p:spPr>
        <p:txBody>
          <a:bodyPr rtlCol="0">
            <a:normAutofit fontScale="90000"/>
          </a:bodyPr>
          <a:lstStyle/>
          <a:p>
            <a:pPr eaLnBrk="1" fontAlgn="auto" hangingPunct="1">
              <a:spcAft>
                <a:spcPts val="0"/>
              </a:spcAft>
              <a:defRPr/>
            </a:pPr>
            <a:r>
              <a:rPr lang="en-US" dirty="0" smtClean="0">
                <a:latin typeface="Georgia" pitchFamily="18" charset="0"/>
              </a:rPr>
              <a:t>Morning</a:t>
            </a:r>
            <a:endParaRPr lang="en-US" sz="2000" dirty="0">
              <a:latin typeface="Georgia" pitchFamily="18" charset="0"/>
            </a:endParaRPr>
          </a:p>
        </p:txBody>
      </p:sp>
      <p:cxnSp>
        <p:nvCxnSpPr>
          <p:cNvPr id="8" name="Straight Connector 7"/>
          <p:cNvCxnSpPr/>
          <p:nvPr/>
        </p:nvCxnSpPr>
        <p:spPr>
          <a:xfrm>
            <a:off x="0" y="914400"/>
            <a:ext cx="9220200" cy="1588"/>
          </a:xfrm>
          <a:prstGeom prst="line">
            <a:avLst/>
          </a:prstGeom>
          <a:ln w="63500" cmpd="dbl">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1"/>
          </p:nvPr>
        </p:nvSpPr>
        <p:spPr/>
        <p:txBody>
          <a:bodyPr/>
          <a:lstStyle/>
          <a:p>
            <a:pPr>
              <a:defRPr/>
            </a:pPr>
            <a:fld id="{49CABB1F-210A-4E41-ADCD-98FA89A2D563}" type="slidenum">
              <a:rPr lang="en-US"/>
              <a:pPr>
                <a:defRPr/>
              </a:pPr>
              <a:t>2</a:t>
            </a:fld>
            <a:endParaRPr lang="en-US" dirty="0"/>
          </a:p>
        </p:txBody>
      </p:sp>
      <p:sp>
        <p:nvSpPr>
          <p:cNvPr id="7" name="TextBox 6"/>
          <p:cNvSpPr txBox="1"/>
          <p:nvPr/>
        </p:nvSpPr>
        <p:spPr>
          <a:xfrm>
            <a:off x="457201" y="1066800"/>
            <a:ext cx="8382000" cy="5078313"/>
          </a:xfrm>
          <a:prstGeom prst="rect">
            <a:avLst/>
          </a:prstGeom>
          <a:noFill/>
        </p:spPr>
        <p:txBody>
          <a:bodyPr wrap="square" rtlCol="0">
            <a:spAutoFit/>
          </a:bodyPr>
          <a:lstStyle/>
          <a:p>
            <a:r>
              <a:rPr lang="en-US" b="1" dirty="0" smtClean="0"/>
              <a:t>Session 10: Report from Day 2 &amp; Overview for Day 3</a:t>
            </a:r>
          </a:p>
          <a:p>
            <a:r>
              <a:rPr lang="en-US" i="1" dirty="0" smtClean="0"/>
              <a:t>Thursday, August 26, 2010. 08:30-09:30.</a:t>
            </a:r>
            <a:r>
              <a:rPr lang="en-US" dirty="0" smtClean="0"/>
              <a:t> </a:t>
            </a:r>
            <a:r>
              <a:rPr lang="en-US" dirty="0" smtClean="0"/>
              <a:t/>
            </a:r>
            <a:br>
              <a:rPr lang="en-US" dirty="0" smtClean="0"/>
            </a:br>
            <a:r>
              <a:rPr lang="en-US" b="1" dirty="0" smtClean="0"/>
              <a:t>Speakers: </a:t>
            </a:r>
            <a:r>
              <a:rPr lang="en-US" dirty="0" smtClean="0"/>
              <a:t>Report </a:t>
            </a:r>
            <a:r>
              <a:rPr lang="en-US" dirty="0" smtClean="0"/>
              <a:t>of Day 2: Cy </a:t>
            </a:r>
            <a:r>
              <a:rPr lang="en-US" dirty="0" smtClean="0"/>
              <a:t>Wilson and Overview </a:t>
            </a:r>
            <a:r>
              <a:rPr lang="en-US" dirty="0" smtClean="0"/>
              <a:t>of Day 3: Ali Abedi</a:t>
            </a:r>
          </a:p>
          <a:p>
            <a:endParaRPr lang="en-US" dirty="0" smtClean="0"/>
          </a:p>
          <a:p>
            <a:r>
              <a:rPr lang="en-US" b="1" dirty="0" smtClean="0"/>
              <a:t>Keynote </a:t>
            </a:r>
            <a:r>
              <a:rPr lang="en-US" b="1" dirty="0" smtClean="0"/>
              <a:t>Address: </a:t>
            </a:r>
            <a:r>
              <a:rPr lang="en-US" b="1" dirty="0" smtClean="0"/>
              <a:t/>
            </a:r>
            <a:br>
              <a:rPr lang="en-US" b="1" dirty="0" smtClean="0"/>
            </a:br>
            <a:r>
              <a:rPr lang="en-US" b="1" dirty="0" smtClean="0"/>
              <a:t>Opportunities</a:t>
            </a:r>
            <a:r>
              <a:rPr lang="en-US" b="1" dirty="0" smtClean="0"/>
              <a:t>, Issues and Challenges in International Cooperation</a:t>
            </a:r>
          </a:p>
          <a:p>
            <a:r>
              <a:rPr lang="en-US" i="1" dirty="0" smtClean="0"/>
              <a:t>Thursday, August 26, 2010. 09:30-10:00.</a:t>
            </a:r>
            <a:r>
              <a:rPr lang="en-US" dirty="0" smtClean="0"/>
              <a:t> Peter </a:t>
            </a:r>
            <a:r>
              <a:rPr lang="en-US" dirty="0" err="1" smtClean="0"/>
              <a:t>Eggleton</a:t>
            </a:r>
            <a:r>
              <a:rPr lang="en-US" dirty="0" smtClean="0"/>
              <a:t>, </a:t>
            </a:r>
            <a:r>
              <a:rPr lang="en-US" dirty="0" err="1" smtClean="0"/>
              <a:t>Telligence</a:t>
            </a:r>
            <a:r>
              <a:rPr lang="en-US" dirty="0" smtClean="0"/>
              <a:t> </a:t>
            </a:r>
            <a:r>
              <a:rPr lang="en-US" dirty="0" smtClean="0"/>
              <a:t>Group</a:t>
            </a:r>
          </a:p>
          <a:p>
            <a:endParaRPr lang="en-US" dirty="0" smtClean="0"/>
          </a:p>
          <a:p>
            <a:r>
              <a:rPr lang="en-US" b="1" dirty="0" smtClean="0"/>
              <a:t>Session 11: Funding for FBW Consortia, including Offset/IRB Programs</a:t>
            </a:r>
          </a:p>
          <a:p>
            <a:r>
              <a:rPr lang="en-US" i="1" dirty="0" smtClean="0"/>
              <a:t>Thursday, August 26, 2010. 10:30-12:00.</a:t>
            </a:r>
            <a:r>
              <a:rPr lang="en-US" dirty="0" smtClean="0"/>
              <a:t> Funding provides the life-blood for initiating, maturing, and implementing new systems. In this session, speakers will discuss the priorities of government programs in developing and funding such programs as well as potential projects, leading to procurement actions.</a:t>
            </a:r>
          </a:p>
          <a:p>
            <a:r>
              <a:rPr lang="en-US" b="1" dirty="0" smtClean="0"/>
              <a:t>Chairs</a:t>
            </a:r>
            <a:r>
              <a:rPr lang="en-US" b="1" dirty="0" smtClean="0"/>
              <a:t>: </a:t>
            </a:r>
            <a:r>
              <a:rPr lang="en-US" dirty="0" smtClean="0"/>
              <a:t>Jacques </a:t>
            </a:r>
            <a:r>
              <a:rPr lang="en-US" dirty="0" err="1" smtClean="0"/>
              <a:t>Lyrette</a:t>
            </a:r>
            <a:endParaRPr lang="en-US" dirty="0" smtClean="0"/>
          </a:p>
          <a:p>
            <a:r>
              <a:rPr lang="en-US" b="1" dirty="0" smtClean="0"/>
              <a:t>Speakers:</a:t>
            </a:r>
          </a:p>
          <a:p>
            <a:r>
              <a:rPr lang="en-US" dirty="0" smtClean="0"/>
              <a:t>Terry Shehata, Maine Space Grant Consortia</a:t>
            </a:r>
          </a:p>
          <a:p>
            <a:r>
              <a:rPr lang="en-US" dirty="0" smtClean="0"/>
              <a:t>George Grammas, Squire Sanders</a:t>
            </a:r>
          </a:p>
          <a:p>
            <a:r>
              <a:rPr lang="en-US" dirty="0" smtClean="0"/>
              <a:t>Shane </a:t>
            </a:r>
            <a:r>
              <a:rPr lang="en-US" dirty="0" err="1" smtClean="0"/>
              <a:t>Beckim</a:t>
            </a:r>
            <a:r>
              <a:rPr lang="en-US" dirty="0" smtClean="0"/>
              <a:t>, </a:t>
            </a:r>
            <a:r>
              <a:rPr lang="en-US" dirty="0" smtClean="0"/>
              <a:t>MTI</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731838"/>
          </a:xfrm>
        </p:spPr>
        <p:txBody>
          <a:bodyPr rtlCol="0">
            <a:normAutofit fontScale="90000"/>
          </a:bodyPr>
          <a:lstStyle/>
          <a:p>
            <a:pPr eaLnBrk="1" fontAlgn="auto" hangingPunct="1">
              <a:spcAft>
                <a:spcPts val="0"/>
              </a:spcAft>
              <a:defRPr/>
            </a:pPr>
            <a:r>
              <a:rPr lang="en-US" dirty="0" smtClean="0">
                <a:latin typeface="Georgia" pitchFamily="18" charset="0"/>
              </a:rPr>
              <a:t>Afternoon</a:t>
            </a:r>
            <a:endParaRPr lang="en-US" sz="2000" dirty="0">
              <a:latin typeface="Georgia" pitchFamily="18" charset="0"/>
            </a:endParaRPr>
          </a:p>
        </p:txBody>
      </p:sp>
      <p:cxnSp>
        <p:nvCxnSpPr>
          <p:cNvPr id="8" name="Straight Connector 7"/>
          <p:cNvCxnSpPr/>
          <p:nvPr/>
        </p:nvCxnSpPr>
        <p:spPr>
          <a:xfrm>
            <a:off x="0" y="914400"/>
            <a:ext cx="9220200" cy="1588"/>
          </a:xfrm>
          <a:prstGeom prst="line">
            <a:avLst/>
          </a:prstGeom>
          <a:ln w="63500" cmpd="dbl">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1"/>
          </p:nvPr>
        </p:nvSpPr>
        <p:spPr/>
        <p:txBody>
          <a:bodyPr/>
          <a:lstStyle/>
          <a:p>
            <a:pPr>
              <a:defRPr/>
            </a:pPr>
            <a:fld id="{49CABB1F-210A-4E41-ADCD-98FA89A2D563}" type="slidenum">
              <a:rPr lang="en-US"/>
              <a:pPr>
                <a:defRPr/>
              </a:pPr>
              <a:t>3</a:t>
            </a:fld>
            <a:endParaRPr lang="en-US" dirty="0"/>
          </a:p>
        </p:txBody>
      </p:sp>
      <p:sp>
        <p:nvSpPr>
          <p:cNvPr id="7" name="TextBox 6"/>
          <p:cNvSpPr txBox="1"/>
          <p:nvPr/>
        </p:nvSpPr>
        <p:spPr>
          <a:xfrm>
            <a:off x="457201" y="990600"/>
            <a:ext cx="8382000" cy="5632311"/>
          </a:xfrm>
          <a:prstGeom prst="rect">
            <a:avLst/>
          </a:prstGeom>
          <a:noFill/>
        </p:spPr>
        <p:txBody>
          <a:bodyPr wrap="square" rtlCol="0">
            <a:spAutoFit/>
          </a:bodyPr>
          <a:lstStyle/>
          <a:p>
            <a:r>
              <a:rPr lang="en-US" b="1" dirty="0" smtClean="0"/>
              <a:t>Keynote Address: Fiber Optic Sensors for SHM </a:t>
            </a:r>
          </a:p>
          <a:p>
            <a:r>
              <a:rPr lang="en-US" i="1" dirty="0" smtClean="0"/>
              <a:t>Thursday, August 26, 2010. 13:00-13:30.</a:t>
            </a:r>
            <a:r>
              <a:rPr lang="en-US" dirty="0" smtClean="0"/>
              <a:t> Curtis Banks, NASA </a:t>
            </a:r>
            <a:r>
              <a:rPr lang="en-US" dirty="0" smtClean="0"/>
              <a:t>MSFC</a:t>
            </a:r>
          </a:p>
          <a:p>
            <a:endParaRPr lang="en-US" dirty="0" smtClean="0"/>
          </a:p>
          <a:p>
            <a:r>
              <a:rPr lang="en-US" b="1" dirty="0" smtClean="0"/>
              <a:t>Session 12: IP, Implementation and Project Success Criteria</a:t>
            </a:r>
          </a:p>
          <a:p>
            <a:r>
              <a:rPr lang="en-US" i="1" dirty="0" smtClean="0"/>
              <a:t>Thursday, August 26, 2010. 13:30-15:00.</a:t>
            </a:r>
            <a:r>
              <a:rPr lang="en-US" dirty="0" smtClean="0"/>
              <a:t> In this session, speakers will discuss the selection criteria, </a:t>
            </a:r>
            <a:r>
              <a:rPr lang="en-US" dirty="0" err="1" smtClean="0"/>
              <a:t>matrics</a:t>
            </a:r>
            <a:r>
              <a:rPr lang="en-US" dirty="0" smtClean="0"/>
              <a:t> used for assessing progress, program duration, and strategies for infusing these technologies into aerospace applications. The issues to be considered in protecting intellectual property rights and successful collaborations to review the respective root causes of success or failure will be examined.</a:t>
            </a:r>
          </a:p>
          <a:p>
            <a:r>
              <a:rPr lang="en-US" b="1" dirty="0" smtClean="0"/>
              <a:t>Chair</a:t>
            </a:r>
            <a:r>
              <a:rPr lang="en-US" b="1" dirty="0" smtClean="0"/>
              <a:t>: </a:t>
            </a:r>
            <a:r>
              <a:rPr lang="en-US" dirty="0" smtClean="0"/>
              <a:t>Peter </a:t>
            </a:r>
            <a:r>
              <a:rPr lang="en-US" dirty="0" err="1" smtClean="0"/>
              <a:t>Eggleton</a:t>
            </a:r>
            <a:endParaRPr lang="en-US" dirty="0" smtClean="0"/>
          </a:p>
          <a:p>
            <a:r>
              <a:rPr lang="en-US" b="1" dirty="0" smtClean="0"/>
              <a:t>Speakers:</a:t>
            </a:r>
          </a:p>
          <a:p>
            <a:r>
              <a:rPr lang="en-US" dirty="0" smtClean="0"/>
              <a:t>Andy Quintero, Aerospace Corporation</a:t>
            </a:r>
          </a:p>
          <a:p>
            <a:r>
              <a:rPr lang="en-US" dirty="0" smtClean="0"/>
              <a:t>Jake Ward, University of Maine</a:t>
            </a:r>
          </a:p>
          <a:p>
            <a:endParaRPr lang="en-US" dirty="0" smtClean="0"/>
          </a:p>
          <a:p>
            <a:r>
              <a:rPr lang="en-US" b="1" dirty="0" smtClean="0"/>
              <a:t>Session 13: New Potential Projects</a:t>
            </a:r>
          </a:p>
          <a:p>
            <a:r>
              <a:rPr lang="en-US" i="1" dirty="0" smtClean="0"/>
              <a:t>Thursday, August 26, 2010. 15:30-17:30.</a:t>
            </a:r>
            <a:r>
              <a:rPr lang="en-US" dirty="0" smtClean="0"/>
              <a:t> Session 13 will identify and work with new potential concepts and ideas for viable future projects. Working from a launch board of new ideas, Session 13 will proceed with an open forum in which new ideas can be formulated and project teaming can take place</a:t>
            </a:r>
            <a:r>
              <a:rPr lang="en-US" dirty="0" smtClean="0"/>
              <a:t>.</a:t>
            </a: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3077</TotalTime>
  <Words>237</Words>
  <Application>Microsoft Office PowerPoint</Application>
  <PresentationFormat>On-screen Show (4:3)</PresentationFormat>
  <Paragraphs>35</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PROGRAMMATIC ISSUES: FUNDING, IP, SUCCESS CRITERIA</vt:lpstr>
      <vt:lpstr>Morning</vt:lpstr>
      <vt:lpstr>Afternoon</vt:lpstr>
    </vt:vector>
  </TitlesOfParts>
  <Company>eXPerience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dc:title>
  <dc:creator>eXPerience</dc:creator>
  <cp:lastModifiedBy>Ali</cp:lastModifiedBy>
  <cp:revision>190</cp:revision>
  <dcterms:created xsi:type="dcterms:W3CDTF">2009-02-03T16:55:09Z</dcterms:created>
  <dcterms:modified xsi:type="dcterms:W3CDTF">2010-08-26T12:02:27Z</dcterms:modified>
</cp:coreProperties>
</file>